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81" r:id="rId2"/>
    <p:sldId id="282" r:id="rId3"/>
    <p:sldId id="362" r:id="rId4"/>
    <p:sldId id="363" r:id="rId5"/>
    <p:sldId id="364" r:id="rId6"/>
    <p:sldId id="365" r:id="rId7"/>
    <p:sldId id="396" r:id="rId8"/>
    <p:sldId id="277" r:id="rId9"/>
    <p:sldId id="257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279" r:id="rId35"/>
    <p:sldId id="332" r:id="rId36"/>
    <p:sldId id="288" r:id="rId37"/>
    <p:sldId id="289" r:id="rId38"/>
    <p:sldId id="290" r:id="rId39"/>
    <p:sldId id="333" r:id="rId40"/>
    <p:sldId id="334" r:id="rId41"/>
    <p:sldId id="335" r:id="rId42"/>
    <p:sldId id="336" r:id="rId43"/>
    <p:sldId id="337" r:id="rId44"/>
    <p:sldId id="338" r:id="rId45"/>
    <p:sldId id="361" r:id="rId46"/>
    <p:sldId id="340" r:id="rId47"/>
    <p:sldId id="341" r:id="rId48"/>
    <p:sldId id="342" r:id="rId49"/>
    <p:sldId id="343" r:id="rId50"/>
    <p:sldId id="344" r:id="rId51"/>
    <p:sldId id="345" r:id="rId52"/>
    <p:sldId id="360" r:id="rId53"/>
    <p:sldId id="353" r:id="rId54"/>
    <p:sldId id="347" r:id="rId55"/>
    <p:sldId id="348" r:id="rId56"/>
    <p:sldId id="349" r:id="rId57"/>
    <p:sldId id="350" r:id="rId58"/>
    <p:sldId id="398" r:id="rId59"/>
    <p:sldId id="273" r:id="rId60"/>
    <p:sldId id="358" r:id="rId61"/>
    <p:sldId id="392" r:id="rId62"/>
    <p:sldId id="39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3F33"/>
    <a:srgbClr val="A6A6A6"/>
    <a:srgbClr val="ACBCBC"/>
    <a:srgbClr val="88A7A7"/>
    <a:srgbClr val="D3DAD7"/>
    <a:srgbClr val="CBCAC1"/>
    <a:srgbClr val="BAB3A1"/>
    <a:srgbClr val="576C6C"/>
    <a:srgbClr val="C7D3D3"/>
    <a:srgbClr val="3B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jat\Desktop\HBA_Project\ED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jat\Desktop\HBA_Project\ED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[EDA.xlsx]Sol.11!PivotTable187</c:name>
    <c:fmtId val="17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Sol.11!$R$10</c:f>
              <c:strCache>
                <c:ptCount val="1"/>
                <c:pt idx="0">
                  <c:v>Count of customer_type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Sol.11!$Q$11:$Q$22</c:f>
              <c:multiLvlStrCache>
                <c:ptCount val="9"/>
                <c:lvl>
                  <c:pt idx="0">
                    <c:v>BB</c:v>
                  </c:pt>
                  <c:pt idx="1">
                    <c:v>FB</c:v>
                  </c:pt>
                  <c:pt idx="2">
                    <c:v>HB</c:v>
                  </c:pt>
                  <c:pt idx="3">
                    <c:v>SC</c:v>
                  </c:pt>
                  <c:pt idx="4">
                    <c:v>BB</c:v>
                  </c:pt>
                  <c:pt idx="5">
                    <c:v>FB</c:v>
                  </c:pt>
                  <c:pt idx="6">
                    <c:v>HB</c:v>
                  </c:pt>
                  <c:pt idx="7">
                    <c:v>SC</c:v>
                  </c:pt>
                  <c:pt idx="8">
                    <c:v>Undefined</c:v>
                  </c:pt>
                </c:lvl>
                <c:lvl>
                  <c:pt idx="0">
                    <c:v>City Hotel</c:v>
                  </c:pt>
                  <c:pt idx="4">
                    <c:v>Resort Hotel</c:v>
                  </c:pt>
                </c:lvl>
              </c:multiLvlStrCache>
            </c:multiLvlStrRef>
          </c:cat>
          <c:val>
            <c:numRef>
              <c:f>Sol.11!$R$11:$R$22</c:f>
              <c:numCache>
                <c:formatCode>General</c:formatCode>
                <c:ptCount val="9"/>
                <c:pt idx="0">
                  <c:v>4</c:v>
                </c:pt>
                <c:pt idx="1">
                  <c:v>2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26-4C1A-A47A-9C97575E5CEB}"/>
            </c:ext>
          </c:extLst>
        </c:ser>
        <c:ser>
          <c:idx val="1"/>
          <c:order val="1"/>
          <c:tx>
            <c:strRef>
              <c:f>Sol.11!$S$10</c:f>
              <c:strCache>
                <c:ptCount val="1"/>
                <c:pt idx="0">
                  <c:v>Sum of total_special_requests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Sol.11!$Q$11:$Q$22</c:f>
              <c:multiLvlStrCache>
                <c:ptCount val="9"/>
                <c:lvl>
                  <c:pt idx="0">
                    <c:v>BB</c:v>
                  </c:pt>
                  <c:pt idx="1">
                    <c:v>FB</c:v>
                  </c:pt>
                  <c:pt idx="2">
                    <c:v>HB</c:v>
                  </c:pt>
                  <c:pt idx="3">
                    <c:v>SC</c:v>
                  </c:pt>
                  <c:pt idx="4">
                    <c:v>BB</c:v>
                  </c:pt>
                  <c:pt idx="5">
                    <c:v>FB</c:v>
                  </c:pt>
                  <c:pt idx="6">
                    <c:v>HB</c:v>
                  </c:pt>
                  <c:pt idx="7">
                    <c:v>SC</c:v>
                  </c:pt>
                  <c:pt idx="8">
                    <c:v>Undefined</c:v>
                  </c:pt>
                </c:lvl>
                <c:lvl>
                  <c:pt idx="0">
                    <c:v>City Hotel</c:v>
                  </c:pt>
                  <c:pt idx="4">
                    <c:v>Resort Hotel</c:v>
                  </c:pt>
                </c:lvl>
              </c:multiLvlStrCache>
            </c:multiLvlStrRef>
          </c:cat>
          <c:val>
            <c:numRef>
              <c:f>Sol.11!$S$11:$S$22</c:f>
              <c:numCache>
                <c:formatCode>General</c:formatCode>
                <c:ptCount val="9"/>
                <c:pt idx="0">
                  <c:v>32685</c:v>
                </c:pt>
                <c:pt idx="1">
                  <c:v>12</c:v>
                </c:pt>
                <c:pt idx="2">
                  <c:v>2776</c:v>
                </c:pt>
                <c:pt idx="3">
                  <c:v>7914</c:v>
                </c:pt>
                <c:pt idx="4">
                  <c:v>19494</c:v>
                </c:pt>
                <c:pt idx="5">
                  <c:v>174</c:v>
                </c:pt>
                <c:pt idx="6">
                  <c:v>4916</c:v>
                </c:pt>
                <c:pt idx="7">
                  <c:v>38</c:v>
                </c:pt>
                <c:pt idx="8">
                  <c:v>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26-4C1A-A47A-9C97575E5CEB}"/>
            </c:ext>
          </c:extLst>
        </c:ser>
        <c:ser>
          <c:idx val="2"/>
          <c:order val="2"/>
          <c:tx>
            <c:strRef>
              <c:f>Sol.11!$T$10</c:f>
              <c:strCache>
                <c:ptCount val="1"/>
                <c:pt idx="0">
                  <c:v>Sum of total_parking_spaces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Sol.11!$Q$11:$Q$22</c:f>
              <c:multiLvlStrCache>
                <c:ptCount val="9"/>
                <c:lvl>
                  <c:pt idx="0">
                    <c:v>BB</c:v>
                  </c:pt>
                  <c:pt idx="1">
                    <c:v>FB</c:v>
                  </c:pt>
                  <c:pt idx="2">
                    <c:v>HB</c:v>
                  </c:pt>
                  <c:pt idx="3">
                    <c:v>SC</c:v>
                  </c:pt>
                  <c:pt idx="4">
                    <c:v>BB</c:v>
                  </c:pt>
                  <c:pt idx="5">
                    <c:v>FB</c:v>
                  </c:pt>
                  <c:pt idx="6">
                    <c:v>HB</c:v>
                  </c:pt>
                  <c:pt idx="7">
                    <c:v>SC</c:v>
                  </c:pt>
                  <c:pt idx="8">
                    <c:v>Undefined</c:v>
                  </c:pt>
                </c:lvl>
                <c:lvl>
                  <c:pt idx="0">
                    <c:v>City Hotel</c:v>
                  </c:pt>
                  <c:pt idx="4">
                    <c:v>Resort Hotel</c:v>
                  </c:pt>
                </c:lvl>
              </c:multiLvlStrCache>
            </c:multiLvlStrRef>
          </c:cat>
          <c:val>
            <c:numRef>
              <c:f>Sol.11!$T$11:$T$22</c:f>
              <c:numCache>
                <c:formatCode>General</c:formatCode>
                <c:ptCount val="9"/>
                <c:pt idx="0">
                  <c:v>1591</c:v>
                </c:pt>
                <c:pt idx="1">
                  <c:v>2</c:v>
                </c:pt>
                <c:pt idx="2">
                  <c:v>109</c:v>
                </c:pt>
                <c:pt idx="3">
                  <c:v>231</c:v>
                </c:pt>
                <c:pt idx="4">
                  <c:v>4545</c:v>
                </c:pt>
                <c:pt idx="5">
                  <c:v>53</c:v>
                </c:pt>
                <c:pt idx="6">
                  <c:v>879</c:v>
                </c:pt>
                <c:pt idx="7">
                  <c:v>10</c:v>
                </c:pt>
                <c:pt idx="8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26-4C1A-A47A-9C97575E5CE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06282368"/>
        <c:axId val="806283328"/>
      </c:barChart>
      <c:catAx>
        <c:axId val="806282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6283328"/>
        <c:crosses val="autoZero"/>
        <c:auto val="1"/>
        <c:lblAlgn val="ctr"/>
        <c:lblOffset val="100"/>
        <c:noMultiLvlLbl val="0"/>
      </c:catAx>
      <c:valAx>
        <c:axId val="806283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6282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Sum of </a:t>
            </a:r>
            <a:r>
              <a:rPr lang="en-IN" dirty="0" err="1"/>
              <a:t>total_bookings</a:t>
            </a:r>
            <a:r>
              <a:rPr lang="en-IN"/>
              <a:t> by reserved_room_type and  customer_type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v>Contract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0"/>
              <c:pt idx="0">
                <c:v>A</c:v>
              </c:pt>
              <c:pt idx="1">
                <c:v>B</c:v>
              </c:pt>
              <c:pt idx="2">
                <c:v>C</c:v>
              </c:pt>
              <c:pt idx="3">
                <c:v>D</c:v>
              </c:pt>
              <c:pt idx="4">
                <c:v>E</c:v>
              </c:pt>
              <c:pt idx="5">
                <c:v>F</c:v>
              </c:pt>
              <c:pt idx="6">
                <c:v>G</c:v>
              </c:pt>
              <c:pt idx="7">
                <c:v>H</c:v>
              </c:pt>
              <c:pt idx="8">
                <c:v>L</c:v>
              </c:pt>
              <c:pt idx="9">
                <c:v>P</c:v>
              </c:pt>
            </c:strLit>
          </c:cat>
          <c:val>
            <c:numLit>
              <c:formatCode>General</c:formatCode>
              <c:ptCount val="10"/>
              <c:pt idx="0">
                <c:v>2867</c:v>
              </c:pt>
              <c:pt idx="1">
                <c:v>75</c:v>
              </c:pt>
              <c:pt idx="2">
                <c:v>10</c:v>
              </c:pt>
              <c:pt idx="3">
                <c:v>843</c:v>
              </c:pt>
              <c:pt idx="4">
                <c:v>177</c:v>
              </c:pt>
              <c:pt idx="5">
                <c:v>102</c:v>
              </c:pt>
              <c:pt idx="6">
                <c:v>1</c:v>
              </c:pt>
              <c:pt idx="7">
                <c:v>1</c:v>
              </c:pt>
              <c:pt idx="8">
                <c:v>0</c:v>
              </c:pt>
              <c:pt idx="9">
                <c:v>0</c:v>
              </c:pt>
            </c:numLit>
          </c:val>
          <c:extLst>
            <c:ext xmlns:c16="http://schemas.microsoft.com/office/drawing/2014/chart" uri="{C3380CC4-5D6E-409C-BE32-E72D297353CC}">
              <c16:uniqueId val="{00000000-AB10-4AFB-947E-58A31D5E0A70}"/>
            </c:ext>
          </c:extLst>
        </c:ser>
        <c:ser>
          <c:idx val="1"/>
          <c:order val="1"/>
          <c:tx>
            <c:v>Group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0"/>
              <c:pt idx="0">
                <c:v>A</c:v>
              </c:pt>
              <c:pt idx="1">
                <c:v>B</c:v>
              </c:pt>
              <c:pt idx="2">
                <c:v>C</c:v>
              </c:pt>
              <c:pt idx="3">
                <c:v>D</c:v>
              </c:pt>
              <c:pt idx="4">
                <c:v>E</c:v>
              </c:pt>
              <c:pt idx="5">
                <c:v>F</c:v>
              </c:pt>
              <c:pt idx="6">
                <c:v>G</c:v>
              </c:pt>
              <c:pt idx="7">
                <c:v>H</c:v>
              </c:pt>
              <c:pt idx="8">
                <c:v>L</c:v>
              </c:pt>
              <c:pt idx="9">
                <c:v>P</c:v>
              </c:pt>
            </c:strLit>
          </c:cat>
          <c:val>
            <c:numLit>
              <c:formatCode>General</c:formatCode>
              <c:ptCount val="10"/>
              <c:pt idx="0">
                <c:v>365</c:v>
              </c:pt>
              <c:pt idx="1">
                <c:v>6</c:v>
              </c:pt>
              <c:pt idx="2">
                <c:v>5</c:v>
              </c:pt>
              <c:pt idx="3">
                <c:v>143</c:v>
              </c:pt>
              <c:pt idx="4">
                <c:v>33</c:v>
              </c:pt>
              <c:pt idx="5">
                <c:v>10</c:v>
              </c:pt>
              <c:pt idx="6">
                <c:v>12</c:v>
              </c:pt>
              <c:pt idx="7">
                <c:v>2</c:v>
              </c:pt>
              <c:pt idx="8">
                <c:v>0</c:v>
              </c:pt>
              <c:pt idx="9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01-AB10-4AFB-947E-58A31D5E0A70}"/>
            </c:ext>
          </c:extLst>
        </c:ser>
        <c:ser>
          <c:idx val="2"/>
          <c:order val="2"/>
          <c:tx>
            <c:v>Transient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0"/>
              <c:pt idx="0">
                <c:v>A</c:v>
              </c:pt>
              <c:pt idx="1">
                <c:v>B</c:v>
              </c:pt>
              <c:pt idx="2">
                <c:v>C</c:v>
              </c:pt>
              <c:pt idx="3">
                <c:v>D</c:v>
              </c:pt>
              <c:pt idx="4">
                <c:v>E</c:v>
              </c:pt>
              <c:pt idx="5">
                <c:v>F</c:v>
              </c:pt>
              <c:pt idx="6">
                <c:v>G</c:v>
              </c:pt>
              <c:pt idx="7">
                <c:v>H</c:v>
              </c:pt>
              <c:pt idx="8">
                <c:v>L</c:v>
              </c:pt>
              <c:pt idx="9">
                <c:v>P</c:v>
              </c:pt>
            </c:strLit>
          </c:cat>
          <c:val>
            <c:numLit>
              <c:formatCode>General</c:formatCode>
              <c:ptCount val="10"/>
              <c:pt idx="0">
                <c:v>60948</c:v>
              </c:pt>
              <c:pt idx="1">
                <c:v>637</c:v>
              </c:pt>
              <c:pt idx="2">
                <c:v>828</c:v>
              </c:pt>
              <c:pt idx="3">
                <c:v>16420</c:v>
              </c:pt>
              <c:pt idx="4">
                <c:v>5569</c:v>
              </c:pt>
              <c:pt idx="5">
                <c:v>2663</c:v>
              </c:pt>
              <c:pt idx="6">
                <c:v>1957</c:v>
              </c:pt>
              <c:pt idx="7">
                <c:v>574</c:v>
              </c:pt>
              <c:pt idx="8">
                <c:v>6</c:v>
              </c:pt>
              <c:pt idx="9">
                <c:v>11</c:v>
              </c:pt>
            </c:numLit>
          </c:val>
          <c:extLst>
            <c:ext xmlns:c16="http://schemas.microsoft.com/office/drawing/2014/chart" uri="{C3380CC4-5D6E-409C-BE32-E72D297353CC}">
              <c16:uniqueId val="{00000002-AB10-4AFB-947E-58A31D5E0A70}"/>
            </c:ext>
          </c:extLst>
        </c:ser>
        <c:ser>
          <c:idx val="3"/>
          <c:order val="3"/>
          <c:tx>
            <c:v>Transient-Party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0"/>
              <c:pt idx="0">
                <c:v>A</c:v>
              </c:pt>
              <c:pt idx="1">
                <c:v>B</c:v>
              </c:pt>
              <c:pt idx="2">
                <c:v>C</c:v>
              </c:pt>
              <c:pt idx="3">
                <c:v>D</c:v>
              </c:pt>
              <c:pt idx="4">
                <c:v>E</c:v>
              </c:pt>
              <c:pt idx="5">
                <c:v>F</c:v>
              </c:pt>
              <c:pt idx="6">
                <c:v>G</c:v>
              </c:pt>
              <c:pt idx="7">
                <c:v>H</c:v>
              </c:pt>
              <c:pt idx="8">
                <c:v>L</c:v>
              </c:pt>
              <c:pt idx="9">
                <c:v>P</c:v>
              </c:pt>
            </c:strLit>
          </c:cat>
          <c:val>
            <c:numLit>
              <c:formatCode>General</c:formatCode>
              <c:ptCount val="10"/>
              <c:pt idx="0">
                <c:v>21814</c:v>
              </c:pt>
              <c:pt idx="1">
                <c:v>400</c:v>
              </c:pt>
              <c:pt idx="2">
                <c:v>89</c:v>
              </c:pt>
              <c:pt idx="3">
                <c:v>1795</c:v>
              </c:pt>
              <c:pt idx="4">
                <c:v>756</c:v>
              </c:pt>
              <c:pt idx="5">
                <c:v>122</c:v>
              </c:pt>
              <c:pt idx="6">
                <c:v>124</c:v>
              </c:pt>
              <c:pt idx="7">
                <c:v>24</c:v>
              </c:pt>
              <c:pt idx="8">
                <c:v>0</c:v>
              </c:pt>
              <c:pt idx="9">
                <c:v>0</c:v>
              </c:pt>
            </c:numLit>
          </c:val>
          <c:extLst>
            <c:ext xmlns:c16="http://schemas.microsoft.com/office/drawing/2014/chart" uri="{C3380CC4-5D6E-409C-BE32-E72D297353CC}">
              <c16:uniqueId val="{00000003-AB10-4AFB-947E-58A31D5E0A7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36031776"/>
        <c:axId val="1036031296"/>
      </c:barChart>
      <c:catAx>
        <c:axId val="1036031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6031296"/>
        <c:crosses val="autoZero"/>
        <c:auto val="1"/>
        <c:lblAlgn val="ctr"/>
        <c:lblOffset val="100"/>
        <c:noMultiLvlLbl val="0"/>
      </c:catAx>
      <c:valAx>
        <c:axId val="103603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6031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8122B-4BB3-4FB8-8965-1AB2DFA52FE8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B8BF-9B6B-47F9-AEE6-CD8099EE7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830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BA902-CA70-7713-850C-56AD83B72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2BD2AE-ED8B-E978-9149-1AE2D201C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FEDC5F-117A-5D53-E4AA-B799E16FD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3F215-F22A-C14A-8F24-61F703EBF2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B8BF-9B6B-47F9-AEE6-CD8099EE7544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7113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9329F-87FE-1E94-2C1F-8620C0795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7B235-BFFB-E14E-02AC-5E9E55E76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E63F2-9D64-DD1E-4705-EE1040CB4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17AB-9222-476D-9D0B-FC04C1787675}" type="datetime1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77EF1-5B4D-BEAB-EDEC-3030E356E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3A1D5-E6B2-5AB9-E537-FB72BFEA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4401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52D8A-7143-2383-85C5-1D93251D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980FF-5C1F-2792-13B5-BE715C9D66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F21D3-2C07-651F-859B-552D6CF87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1ABB-4687-4B88-8AEB-02B6CE0A4335}" type="datetime1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CFAC2-9CD7-EA7A-41B4-57162FAD0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B287F-19C1-734A-AA50-770A6E0B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385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41D480-38B8-F59D-66E0-B56A61AE4B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B672C-7770-DF24-F20A-5187B7856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267D1-F12B-47AE-DF71-158185B42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CB4B-3C1E-40B4-8332-53A7EEB2CFE4}" type="datetime1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CEABE-7FFC-05E4-32D3-B1FF9BDC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8C446-FB67-3910-0BED-A65F6B01F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69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9E00-0BFA-55FA-BAF5-E1DAF011D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26713-D068-366E-DA06-2139D7272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037D3-4841-5314-3A4B-CA06AAFF5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6EB2-BD25-4E47-BC92-91D3C55BDD1E}" type="datetime1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9F695-81AE-3F76-D120-064D7A50D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50185-66D2-EC28-0AFE-9BDF3F19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76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7E69-988F-5F48-133B-0269CF01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6F24E-9F65-8CE7-D8EC-FE2E8D03B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C74F2-593C-2B6F-FC97-D74602239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CDC3-5607-4FE0-AD60-4ADC02C31506}" type="datetime1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7E9CA-0B2A-1BC4-0D96-9B57013E2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2D0AC-1E9B-7C49-DB49-D7221BF96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28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FF1BD-0AF2-8C78-A27B-1523923F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A83D7-809E-4056-8826-0AD4C4682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FEC48-F4E6-9383-9785-DF7B7FCC4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0E2DD-0C95-01A8-711B-87D439940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C4FF-E6DE-421A-947E-1248DB119606}" type="datetime1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EACA7-5DCD-2F05-1942-F0C0E37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55BCF-22E2-CE53-27B0-BCDADC1E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600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2700C-9364-9F24-4120-9E2044C04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64310-4EF5-1DA8-4608-3B81B68F6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C4A9F-AFE1-EAE4-5BC8-36E362746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5AE8A-1A1A-48B5-5790-CFD8EB7357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093B6C-CC0A-D949-938E-E84C21FB46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156A1B-E5EC-A762-184D-4E0696921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909B0-4868-4DEA-88DE-3977C5BE7101}" type="datetime1">
              <a:rPr lang="en-IN" smtClean="0"/>
              <a:t>14-06-2025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9ADA4-C47E-46CA-3A36-C58C1E4D4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AFF5D-9CC9-BBD6-AA2B-DB94FA47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912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EF7D-2874-FBC8-58C6-7544A5100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F12889-48C6-AE56-5BCB-0C931548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BF19-C85E-4F0D-BC04-A270F8BF6E2C}" type="datetime1">
              <a:rPr lang="en-IN" smtClean="0"/>
              <a:t>14-06-2025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D609C-AD7E-5FE5-B107-9B4875879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1220C-AC90-CB23-C204-090244B4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992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9A621-2C59-468D-969D-1E87E20E6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BDD6-1FC9-41E8-A0E0-D9D0D245D9CE}" type="datetime1">
              <a:rPr lang="en-IN" smtClean="0"/>
              <a:t>14-06-2025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194676-D114-FDD2-3749-8706BD358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C7442-826B-EE8C-C1EB-55DFD61C6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171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1FFC-D96E-656B-94C9-D03133C5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1B5F0-898D-FE5C-A5E0-ACB91CB5F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7D638-6C43-A014-3B01-1F29A2CB6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B696E-4456-31EA-5140-007678D8C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F89-BDFD-4367-A19E-0AF71FADB5BD}" type="datetime1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90733-092B-8432-BF85-DF0F320C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A61A1-54E1-59C5-2444-8718B8531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898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C18A0-A58B-DAF4-7133-1660BA78A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E58E12-F022-30FF-2A15-B6490EF3E8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4091D-A239-AA37-7866-F91077CD0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A7236-4BA8-60C3-19CE-E4818F373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CA3D5-8325-4C5B-8931-91A7416C0C0B}" type="datetime1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BD55A0-9026-426D-C1FB-322AA4197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D847CC-C73D-D552-0782-C869B612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807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A7C90A-C40B-2D42-2396-A45807441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0772D-4B2A-AE0C-43C6-FE93BBE2F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6D28E-81F0-851F-F3E7-1D8588F60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0A684-FC09-4B11-AFD2-B898A39CA65E}" type="datetime1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E6BCB-8683-6681-8938-42F3F958C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7C975-34D9-DEC1-1823-F7861D310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7D913-FE06-4C88-BE44-39410379D9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5736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4635B-2B6B-718E-2E39-1D0E6AE6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0FC643-8AAB-0353-C5B7-7BE3E130B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2190747"/>
            <a:ext cx="6591300" cy="4667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EA1184-41BF-0207-D1AE-DE78B7981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972173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70EF06-C569-EB48-33BA-9FB75467D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8"/>
            <a:ext cx="5972172" cy="3429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7633D3-7498-DB8F-BB9C-73357B502D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4" y="1"/>
            <a:ext cx="6219825" cy="34289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AED477-B000-3FD4-C17F-CD79C03D7567}"/>
              </a:ext>
            </a:extLst>
          </p:cNvPr>
          <p:cNvSpPr/>
          <p:nvPr/>
        </p:nvSpPr>
        <p:spPr>
          <a:xfrm>
            <a:off x="3401961" y="2273706"/>
            <a:ext cx="5388077" cy="23105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</a:rPr>
              <a:t>HOTEL BOOKING ANALYSIS</a:t>
            </a:r>
          </a:p>
          <a:p>
            <a:pPr algn="ctr"/>
            <a:endParaRPr lang="en-IN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2ECF2-EA23-727D-0ADD-CF534ED062A8}"/>
              </a:ext>
            </a:extLst>
          </p:cNvPr>
          <p:cNvSpPr txBox="1"/>
          <p:nvPr/>
        </p:nvSpPr>
        <p:spPr>
          <a:xfrm>
            <a:off x="3401961" y="4062707"/>
            <a:ext cx="5388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Goudy Old Style" panose="02020502050305020303" pitchFamily="18" charset="0"/>
              </a:rPr>
              <a:t>Sujata Kumari</a:t>
            </a:r>
          </a:p>
        </p:txBody>
      </p:sp>
    </p:spTree>
    <p:extLst>
      <p:ext uri="{BB962C8B-B14F-4D97-AF65-F5344CB8AC3E}">
        <p14:creationId xmlns:p14="http://schemas.microsoft.com/office/powerpoint/2010/main" val="1061754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0ABDE8-3F7B-C5B3-8935-1E9A04A4D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F4991-9D06-1585-2A48-47B286A0E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10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35C18C-DEE1-EC7B-21AB-6B63C152FEDB}"/>
              </a:ext>
            </a:extLst>
          </p:cNvPr>
          <p:cNvSpPr txBox="1"/>
          <p:nvPr/>
        </p:nvSpPr>
        <p:spPr>
          <a:xfrm>
            <a:off x="185394" y="282805"/>
            <a:ext cx="11821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1.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Visualize booking trends over the years, including the number of bookings, cancellations, and average lead time. Identify seasonality patterns.</a:t>
            </a:r>
          </a:p>
          <a:p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860B8-B436-50FD-12E6-97CA978AD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7" y="1322877"/>
            <a:ext cx="10595728" cy="493920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4119517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7408F-42BC-F85B-EB51-4F3475DD0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31D37-364C-BE88-4B69-3E6171F1F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11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9097E8-D811-6D7F-AF85-55750E09439C}"/>
              </a:ext>
            </a:extLst>
          </p:cNvPr>
          <p:cNvSpPr txBox="1"/>
          <p:nvPr/>
        </p:nvSpPr>
        <p:spPr>
          <a:xfrm>
            <a:off x="198782" y="282805"/>
            <a:ext cx="11993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2.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</a:rPr>
              <a:t>Analyze monthly booking patterns to identify peak months and optimize marketing strategies.</a:t>
            </a:r>
          </a:p>
          <a:p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37701-4768-8548-8703-ADCBF5E2A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7" y="1371600"/>
            <a:ext cx="8004313" cy="441936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168475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85CB45-C4FE-C6DD-058F-633943DEA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12248-6193-6FD2-064E-F65332123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12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178338-89A3-D903-EED2-14A31116098D}"/>
              </a:ext>
            </a:extLst>
          </p:cNvPr>
          <p:cNvSpPr txBox="1"/>
          <p:nvPr/>
        </p:nvSpPr>
        <p:spPr>
          <a:xfrm>
            <a:off x="198782" y="282805"/>
            <a:ext cx="11993217" cy="1354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339340" algn="l"/>
              </a:tabLst>
            </a:pPr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3.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Goudy Old Style" panose="02020502050305020303" pitchFamily="18" charset="0"/>
              </a:rPr>
              <a:t>Compare stays in weekend nights and weekday nights to determine preferences and variations by hotel type.</a:t>
            </a:r>
            <a:endParaRPr lang="en-IN" sz="2400" b="1" dirty="0">
              <a:solidFill>
                <a:schemeClr val="tx1"/>
              </a:solidFill>
              <a:latin typeface="Goudy Old Style" panose="02020502050305020303" pitchFamily="18" charset="0"/>
            </a:endParaRPr>
          </a:p>
          <a:p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93A51-AC6D-7756-403F-F2D8421F8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14" y="1483083"/>
            <a:ext cx="8279295" cy="447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91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F98C50-88B6-F88A-D89A-A3E4FE3AE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761C-5D14-030A-D236-2E1A7A25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13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BB6A3-12B7-0625-A7A2-3C04025032B9}"/>
              </a:ext>
            </a:extLst>
          </p:cNvPr>
          <p:cNvSpPr txBox="1"/>
          <p:nvPr/>
        </p:nvSpPr>
        <p:spPr>
          <a:xfrm>
            <a:off x="198782" y="282805"/>
            <a:ext cx="11993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4.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</a:rPr>
              <a:t>Calculate and visualize the booking conversion rate (canceled bookings to total bookings) over time.</a:t>
            </a:r>
          </a:p>
          <a:p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4C065E-11DD-232E-AE63-A89D75B80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32" y="1483134"/>
            <a:ext cx="7824993" cy="446046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51781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24DFDF-C3D4-9A87-A4AD-39CD440F4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068E3-A4D8-0CCF-60E5-625324F9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14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339C6-4EB3-DD36-A87C-7AD1734AA2B5}"/>
              </a:ext>
            </a:extLst>
          </p:cNvPr>
          <p:cNvSpPr txBox="1"/>
          <p:nvPr/>
        </p:nvSpPr>
        <p:spPr>
          <a:xfrm>
            <a:off x="198782" y="282805"/>
            <a:ext cx="119932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5.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</a:t>
            </a:r>
            <a:r>
              <a:rPr lang="en-IN" sz="2400" b="1" kern="100" dirty="0">
                <a:solidFill>
                  <a:schemeClr val="tx1"/>
                </a:solidFill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Visualize the distribution of adults, children, and babies in bookings. Explore the impact of children and babies on cancellation rates.</a:t>
            </a:r>
            <a:endParaRPr lang="en-IN" sz="2400" kern="100" dirty="0">
              <a:solidFill>
                <a:schemeClr val="tx1"/>
              </a:solidFill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l"/>
            <a:endParaRPr lang="en-US" sz="2400" b="1" i="0" dirty="0">
              <a:solidFill>
                <a:srgbClr val="24292E"/>
              </a:solidFill>
              <a:effectLst/>
              <a:latin typeface="Goudy Old Style" panose="02020502050305020303" pitchFamily="18" charset="0"/>
            </a:endParaRPr>
          </a:p>
          <a:p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5098D-A5F8-F3BD-AAEC-CBBD0BDCA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54" y="1514360"/>
            <a:ext cx="7999428" cy="43679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610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D93F92-0DCC-E27E-6379-F2522FFFC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EA1B1-098C-9C43-2AD7-513845941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15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616A86-500B-5DEC-EF6F-F7CC7A156DC3}"/>
              </a:ext>
            </a:extLst>
          </p:cNvPr>
          <p:cNvSpPr txBox="1"/>
          <p:nvPr/>
        </p:nvSpPr>
        <p:spPr>
          <a:xfrm>
            <a:off x="198782" y="282805"/>
            <a:ext cx="11993217" cy="1723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339340" algn="l"/>
              </a:tabLst>
            </a:pPr>
            <a:r>
              <a:rPr lang="en-US" sz="2400" b="1" u="sng" kern="100" dirty="0">
                <a:solidFill>
                  <a:schemeClr val="tx1"/>
                </a:solidFill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6.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Analyze the distribution of Average Daily Rates (ADR) and identify correlations with the number of special requests made by guests.</a:t>
            </a:r>
            <a:endParaRPr lang="en-IN" sz="2400" kern="100" dirty="0">
              <a:solidFill>
                <a:schemeClr val="tx1"/>
              </a:solidFill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l"/>
            <a:endParaRPr lang="en-US" sz="2400" b="1" i="0" dirty="0">
              <a:solidFill>
                <a:srgbClr val="24292E"/>
              </a:solidFill>
              <a:effectLst/>
              <a:latin typeface="Goudy Old Style" panose="02020502050305020303" pitchFamily="18" charset="0"/>
            </a:endParaRPr>
          </a:p>
          <a:p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25EE7-B852-8AAC-3C07-865CB4AAA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30" y="1641862"/>
            <a:ext cx="5605914" cy="341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1F6D4-A95F-5203-AB04-CA450235E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56" y="1641862"/>
            <a:ext cx="5605914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1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026AB6-018E-C281-EFB3-3A3AF425D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97593-BBF3-1190-F697-B8EC4B5B9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16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09EE53-8344-C372-336A-6E7785DCFE19}"/>
              </a:ext>
            </a:extLst>
          </p:cNvPr>
          <p:cNvSpPr txBox="1"/>
          <p:nvPr/>
        </p:nvSpPr>
        <p:spPr>
          <a:xfrm>
            <a:off x="198782" y="282805"/>
            <a:ext cx="11993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7.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</a:t>
            </a:r>
            <a:r>
              <a:rPr lang="en-US" sz="2400" b="1" dirty="0">
                <a:solidFill>
                  <a:schemeClr val="tx1"/>
                </a:solidFill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Visualize the relationship between the number of required car parking spaces and booking type (Resort Hotel vs City Hotel).</a:t>
            </a:r>
            <a:endParaRPr lang="en-US" sz="2400" b="1" i="0" dirty="0">
              <a:solidFill>
                <a:srgbClr val="24292E"/>
              </a:solidFill>
              <a:effectLst/>
              <a:latin typeface="Goudy Old Style" panose="02020502050305020303" pitchFamily="18" charset="0"/>
            </a:endParaRPr>
          </a:p>
          <a:p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8D2F14-D284-4C7F-2A37-81EEA0F95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1" y="1412637"/>
            <a:ext cx="8578864" cy="464553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183439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E9D856-6867-5ADF-6064-67A21CD33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A0379-F38D-F85E-ACDF-0C6D3F53D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17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FD3EE-096D-2B12-D229-8537E3773054}"/>
              </a:ext>
            </a:extLst>
          </p:cNvPr>
          <p:cNvSpPr txBox="1"/>
          <p:nvPr/>
        </p:nvSpPr>
        <p:spPr>
          <a:xfrm>
            <a:off x="198782" y="282805"/>
            <a:ext cx="11993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8.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</a:t>
            </a:r>
            <a:r>
              <a:rPr lang="en-US" sz="2400" b="1" dirty="0">
                <a:solidFill>
                  <a:schemeClr val="tx1"/>
                </a:solidFill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Use power BI to explore how the total number of special requests made by guests varies by hotel type and customer type (Transient, Group).</a:t>
            </a:r>
            <a:endParaRPr lang="en-US" sz="2400" b="1" i="0" dirty="0">
              <a:solidFill>
                <a:srgbClr val="24292E"/>
              </a:solidFill>
              <a:effectLst/>
              <a:latin typeface="Goudy Old Style" panose="02020502050305020303" pitchFamily="18" charset="0"/>
            </a:endParaRPr>
          </a:p>
          <a:p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C0524D-AA7A-7C9E-0CCF-11FBF47DE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93" y="1483134"/>
            <a:ext cx="7944264" cy="447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82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CE9623-14B0-6CD4-3CA2-28F1BB39C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9175C-4C3C-A429-A6EE-BB07987C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18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3985BE-949E-6BB7-E460-7EBB67D85254}"/>
              </a:ext>
            </a:extLst>
          </p:cNvPr>
          <p:cNvSpPr txBox="1"/>
          <p:nvPr/>
        </p:nvSpPr>
        <p:spPr>
          <a:xfrm>
            <a:off x="198782" y="282805"/>
            <a:ext cx="119932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9.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</a:t>
            </a:r>
            <a:r>
              <a:rPr lang="en-IN" sz="2400" b="1" kern="100" dirty="0">
                <a:solidFill>
                  <a:schemeClr val="tx1"/>
                </a:solidFill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Explore meal plans and their impact on Average Daily Rates (ADR). Analyze meal plan preferences and their association with booking channels.</a:t>
            </a:r>
            <a:endParaRPr lang="en-IN" sz="2400" kern="100" dirty="0">
              <a:solidFill>
                <a:schemeClr val="tx1"/>
              </a:solidFill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US" sz="2400" b="1" i="0" dirty="0">
              <a:solidFill>
                <a:srgbClr val="24292E"/>
              </a:solidFill>
              <a:effectLst/>
              <a:latin typeface="Goudy Old Style" panose="02020502050305020303" pitchFamily="18" charset="0"/>
            </a:endParaRPr>
          </a:p>
          <a:p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F905D-FC31-87CC-6602-61E9AA3C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99" y="1659921"/>
            <a:ext cx="8220172" cy="443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31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11612D-EBDC-CAF5-6228-44AD41FE6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E458B-2E4F-A6F2-5F3B-169F0CC7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19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21A28-E7C1-52B7-6183-7DB15E54F949}"/>
              </a:ext>
            </a:extLst>
          </p:cNvPr>
          <p:cNvSpPr txBox="1"/>
          <p:nvPr/>
        </p:nvSpPr>
        <p:spPr>
          <a:xfrm>
            <a:off x="198782" y="282805"/>
            <a:ext cx="11993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10.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</a:t>
            </a:r>
            <a:r>
              <a:rPr lang="en-US" sz="2400" b="1" dirty="0">
                <a:solidFill>
                  <a:schemeClr val="tx1"/>
                </a:solidFill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Analyze how meal plans correlate with stay duration and investigate any differences in stay lengths based on meal plans.</a:t>
            </a:r>
            <a:endParaRPr lang="en-US" sz="2400" b="1" i="0" dirty="0">
              <a:solidFill>
                <a:srgbClr val="24292E"/>
              </a:solidFill>
              <a:effectLst/>
              <a:latin typeface="Goudy Old Style" panose="02020502050305020303" pitchFamily="18" charset="0"/>
            </a:endParaRPr>
          </a:p>
          <a:p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7AF49-E661-5330-DCE0-0E1A35EC1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7" y="1483134"/>
            <a:ext cx="8193614" cy="45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40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31322-65F8-D2FF-E29E-8ABC320C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2</a:t>
            </a:fld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A440F2-587D-0B29-76B0-BB058A6C8074}"/>
              </a:ext>
            </a:extLst>
          </p:cNvPr>
          <p:cNvSpPr/>
          <p:nvPr/>
        </p:nvSpPr>
        <p:spPr>
          <a:xfrm>
            <a:off x="0" y="0"/>
            <a:ext cx="12192000" cy="876693"/>
          </a:xfrm>
          <a:prstGeom prst="rect">
            <a:avLst/>
          </a:prstGeom>
          <a:solidFill>
            <a:srgbClr val="ACBC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</a:rPr>
              <a:t>  Objectives</a:t>
            </a:r>
            <a:endParaRPr lang="en-IN" sz="4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928EE-71D4-6D89-5B45-DF7AC8806998}"/>
              </a:ext>
            </a:extLst>
          </p:cNvPr>
          <p:cNvSpPr txBox="1"/>
          <p:nvPr/>
        </p:nvSpPr>
        <p:spPr>
          <a:xfrm>
            <a:off x="308113" y="1028343"/>
            <a:ext cx="1179590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Goudy Old Style" panose="02020502050305020303" pitchFamily="18" charset="0"/>
              </a:rPr>
              <a:t>Understand Guest Behavior:</a:t>
            </a:r>
            <a:r>
              <a:rPr lang="en-US" sz="2000" dirty="0">
                <a:latin typeface="Goudy Old Style" panose="02020502050305020303" pitchFamily="18" charset="0"/>
              </a:rPr>
              <a:t> Analyze guest demographics, preferences, and behaviors to identify key trends and patterns in hotel bookings.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Goudy Old Style" panose="02020502050305020303" pitchFamily="18" charset="0"/>
              </a:rPr>
              <a:t>Study Booking Influencers:</a:t>
            </a:r>
            <a:r>
              <a:rPr lang="en-US" sz="2000" dirty="0">
                <a:latin typeface="Goudy Old Style" panose="02020502050305020303" pitchFamily="18" charset="0"/>
              </a:rPr>
              <a:t> Examine factors affecting bookings such as seasonal demand, market segmentation, and operational challenges (e.g., cancellations and special requests).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Goudy Old Style" panose="02020502050305020303" pitchFamily="18" charset="0"/>
              </a:rPr>
              <a:t>Analyze Key Booking Elements:</a:t>
            </a:r>
            <a:r>
              <a:rPr lang="en-US" sz="2000" dirty="0">
                <a:latin typeface="Goudy Old Style" panose="02020502050305020303" pitchFamily="18" charset="0"/>
              </a:rPr>
              <a:t> Investigate booking sources, reservation statuses, room preferences, meal plans, and other guest characteristics.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Goudy Old Style" panose="02020502050305020303" pitchFamily="18" charset="0"/>
              </a:rPr>
              <a:t>Improve Customer Satisfaction:</a:t>
            </a:r>
            <a:r>
              <a:rPr lang="en-US" sz="2000" dirty="0">
                <a:latin typeface="Goudy Old Style" panose="02020502050305020303" pitchFamily="18" charset="0"/>
              </a:rPr>
              <a:t> Identify strategies to better meet guest needs and expectations.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Goudy Old Style" panose="02020502050305020303" pitchFamily="18" charset="0"/>
              </a:rPr>
              <a:t>Reduce Cancellations:</a:t>
            </a:r>
            <a:r>
              <a:rPr lang="en-US" sz="2000" dirty="0">
                <a:latin typeface="Goudy Old Style" panose="02020502050305020303" pitchFamily="18" charset="0"/>
              </a:rPr>
              <a:t> Discover patterns that lead to cancellations and suggest methods to minimize them.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Goudy Old Style" panose="02020502050305020303" pitchFamily="18" charset="0"/>
              </a:rPr>
              <a:t>Optimize Revenue Streams:</a:t>
            </a:r>
            <a:r>
              <a:rPr lang="en-US" sz="2000" dirty="0">
                <a:latin typeface="Goudy Old Style" panose="02020502050305020303" pitchFamily="18" charset="0"/>
              </a:rPr>
              <a:t> Find opportunities to maximize average daily rates (ADR), upsell services, and    improve overall profitability.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Goudy Old Style" panose="02020502050305020303" pitchFamily="18" charset="0"/>
              </a:rPr>
              <a:t>Enhance Operational Efficiency:</a:t>
            </a:r>
            <a:r>
              <a:rPr lang="en-US" sz="2000" dirty="0">
                <a:latin typeface="Goudy Old Style" panose="02020502050305020303" pitchFamily="18" charset="0"/>
              </a:rPr>
              <a:t> Provide insights that help streamline hotel operations and resource allocation.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Goudy Old Style" panose="02020502050305020303" pitchFamily="18" charset="0"/>
              </a:rPr>
              <a:t>Support Strategic Decision-Making:</a:t>
            </a:r>
            <a:r>
              <a:rPr lang="en-US" sz="2000" dirty="0">
                <a:latin typeface="Goudy Old Style" panose="02020502050305020303" pitchFamily="18" charset="0"/>
              </a:rPr>
              <a:t> Enable data-driven decisions for marketing, service design, and revenue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Goudy Old Style" panose="02020502050305020303" pitchFamily="18" charset="0"/>
              </a:rPr>
              <a:t>Develop a Guest-Centric Approach:</a:t>
            </a:r>
            <a:r>
              <a:rPr lang="en-US" sz="2000" dirty="0">
                <a:latin typeface="Goudy Old Style" panose="02020502050305020303" pitchFamily="18" charset="0"/>
              </a:rPr>
              <a:t> Help hotels offer personalized services by understanding the interplay between guest preferences and operational constraints.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86315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5EA612-9CBB-5E99-5602-93AB48FC8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9BC96-FCC6-3578-C2EA-AF57F174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20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DC4510-0E98-88BA-2FE7-635E573960E9}"/>
              </a:ext>
            </a:extLst>
          </p:cNvPr>
          <p:cNvSpPr txBox="1"/>
          <p:nvPr/>
        </p:nvSpPr>
        <p:spPr>
          <a:xfrm>
            <a:off x="198782" y="282805"/>
            <a:ext cx="11993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11.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</a:t>
            </a:r>
            <a:r>
              <a:rPr lang="en-IN" sz="2400" b="1" kern="100" dirty="0">
                <a:solidFill>
                  <a:schemeClr val="tx1"/>
                </a:solidFill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Correlate parking requirements and special requests with different meal plans. Determine if certain meal plans result in more requests or parking needs.</a:t>
            </a:r>
            <a:endParaRPr lang="en-IN" sz="2400" kern="100" dirty="0">
              <a:solidFill>
                <a:schemeClr val="tx1"/>
              </a:solidFill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2274C-89F8-2A48-9135-FFB455C7E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27" y="1483134"/>
            <a:ext cx="8037030" cy="479839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382272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E5B52B-8384-A892-2AEF-16107016D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38C0D-CD6B-FA77-A320-3BB8FEF45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21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D55E0-3D99-B4B4-D58C-2D85AFFA9211}"/>
              </a:ext>
            </a:extLst>
          </p:cNvPr>
          <p:cNvSpPr txBox="1"/>
          <p:nvPr/>
        </p:nvSpPr>
        <p:spPr>
          <a:xfrm>
            <a:off x="198782" y="282805"/>
            <a:ext cx="11993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12.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</a:t>
            </a:r>
            <a:r>
              <a:rPr lang="en-IN" sz="2400" b="1" kern="100" dirty="0">
                <a:solidFill>
                  <a:schemeClr val="tx1"/>
                </a:solidFill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Explore how meal plans are distributed across various booking channels. Analyze if certain channels are associated with specific meal plans.</a:t>
            </a:r>
            <a:endParaRPr lang="en-IN" sz="2400" kern="100" dirty="0">
              <a:solidFill>
                <a:schemeClr val="tx1"/>
              </a:solidFill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2725CB-13B6-3638-2460-2697F7CD8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8" y="1483134"/>
            <a:ext cx="8162924" cy="467912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641135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2C1C22-061D-75E1-27BD-17A70C967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D0BC3-7A48-0B2F-6142-EF27C502D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22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C75688-EF0C-CD21-5CB8-67AD66392504}"/>
              </a:ext>
            </a:extLst>
          </p:cNvPr>
          <p:cNvSpPr txBox="1"/>
          <p:nvPr/>
        </p:nvSpPr>
        <p:spPr>
          <a:xfrm>
            <a:off x="198782" y="282805"/>
            <a:ext cx="11993217" cy="1354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339340" algn="l"/>
              </a:tabLst>
            </a:pPr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13.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</a:t>
            </a:r>
            <a:r>
              <a:rPr lang="en-IN" sz="2400" b="1" kern="100" dirty="0">
                <a:solidFill>
                  <a:schemeClr val="tx1"/>
                </a:solidFill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Visualize booking distribution across different market segments and analyze cancellation rates within each segment.</a:t>
            </a:r>
          </a:p>
          <a:p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CBC5A-3E34-F643-FF26-BACF87F89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5" y="1637407"/>
            <a:ext cx="4959626" cy="347130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25EFF-99B9-ED68-5D0F-5974A31DB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331" y="1637407"/>
            <a:ext cx="5476469" cy="347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75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8FF3B3-69DE-90D0-547C-C9D26D000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4E24E-7FC7-609C-8E5B-BE67B238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23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F8EB31-3745-678E-74EF-52CD11FB4056}"/>
              </a:ext>
            </a:extLst>
          </p:cNvPr>
          <p:cNvSpPr txBox="1"/>
          <p:nvPr/>
        </p:nvSpPr>
        <p:spPr>
          <a:xfrm>
            <a:off x="198782" y="282805"/>
            <a:ext cx="11993217" cy="1354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339340" algn="l"/>
              </a:tabLst>
            </a:pPr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14.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</a:t>
            </a:r>
            <a:r>
              <a:rPr lang="en-IN" sz="2400" b="1" kern="100" dirty="0">
                <a:solidFill>
                  <a:schemeClr val="tx1"/>
                </a:solidFill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Compare the effectiveness of booking distribution channels in generating confirmed bookings. Identify the most commonly used channels by guests.</a:t>
            </a:r>
          </a:p>
          <a:p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D57866-4122-8F08-0090-B81337F6C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0" y="1637407"/>
            <a:ext cx="8043653" cy="451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60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8EF48D-6C80-5F92-D136-61CE0857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9FBA3-27D8-9878-B00B-ED811E96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24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F043AC-AE72-A736-649B-0536C44ADB58}"/>
              </a:ext>
            </a:extLst>
          </p:cNvPr>
          <p:cNvSpPr txBox="1"/>
          <p:nvPr/>
        </p:nvSpPr>
        <p:spPr>
          <a:xfrm>
            <a:off x="198782" y="282805"/>
            <a:ext cx="11993217" cy="864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339340" algn="l"/>
              </a:tabLst>
            </a:pPr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15.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</a:t>
            </a:r>
            <a:r>
              <a:rPr lang="en-IN" sz="2400" b="1" dirty="0">
                <a:solidFill>
                  <a:schemeClr val="tx1"/>
                </a:solidFill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Visualize the percentage of repeated guests for each hotel type (Resort Hotel vs. City Hotel) over time. Explore factors influencing guest retention.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A582C-65F2-0A7D-BA18-5D9EB8AF0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55" y="1661986"/>
            <a:ext cx="8335619" cy="439094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959664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32AD4-C85E-1316-8D42-2FDBDC120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72B32-2E7E-7AED-2BAF-6385A1F1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25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55A09E-84EF-8E46-A3E9-2F6593CFA21B}"/>
              </a:ext>
            </a:extLst>
          </p:cNvPr>
          <p:cNvSpPr txBox="1"/>
          <p:nvPr/>
        </p:nvSpPr>
        <p:spPr>
          <a:xfrm>
            <a:off x="198782" y="282805"/>
            <a:ext cx="11993217" cy="1362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339340" algn="l"/>
              </a:tabLst>
            </a:pPr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16.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</a:t>
            </a:r>
            <a:r>
              <a:rPr lang="en-IN" sz="2400" b="1" kern="100" dirty="0">
                <a:solidFill>
                  <a:schemeClr val="tx1"/>
                </a:solidFill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Analyze the impact of a guest's booking history (previous cancellations and noncancelled bookings) on their likelihood of cancelling a current booking.</a:t>
            </a:r>
            <a:endParaRPr lang="en-IN" sz="2400" kern="100" dirty="0">
              <a:solidFill>
                <a:schemeClr val="tx1"/>
              </a:solidFill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2339340" algn="l"/>
              </a:tabLst>
            </a:pP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F477C-8646-85FF-7B16-A7347F307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37" y="1645742"/>
            <a:ext cx="5401191" cy="3761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5C574F-8A24-F5D9-EAA9-5D6880DE1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35" y="1645742"/>
            <a:ext cx="5499028" cy="37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83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B0CB9B-2084-1441-8C45-D06C9E1E9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920DB-E123-3D16-1B2E-A4E4A2A9D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26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1C56D-376E-D7E0-5154-02AC0EC9C82D}"/>
              </a:ext>
            </a:extLst>
          </p:cNvPr>
          <p:cNvSpPr txBox="1"/>
          <p:nvPr/>
        </p:nvSpPr>
        <p:spPr>
          <a:xfrm>
            <a:off x="198782" y="282805"/>
            <a:ext cx="11993217" cy="120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17.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</a:t>
            </a:r>
            <a:r>
              <a:rPr lang="en-IN" sz="2400" b="1" kern="100" dirty="0">
                <a:solidFill>
                  <a:schemeClr val="tx1"/>
                </a:solidFill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Visualize the distribution of reserved and assigned room types. Analyze whether guests tend to receive the room type they initially reserved.</a:t>
            </a:r>
            <a:endParaRPr lang="en-IN" sz="2400" kern="100" dirty="0">
              <a:solidFill>
                <a:schemeClr val="tx1"/>
              </a:solidFill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2339340" algn="l"/>
              </a:tabLst>
            </a:pP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485B4-2FD2-5F01-6DC9-00D59E5A6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5" y="1491468"/>
            <a:ext cx="5536027" cy="385578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F2C54E-8F0D-33E9-93CB-8512DC2DB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72" y="1491469"/>
            <a:ext cx="5536027" cy="385578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112474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87DFB-BA55-0469-660C-18C5CF713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6B833-F296-5C70-51E3-1608E7B1D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27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0CCA5-4FD9-97C8-A00A-C9D7789BD13E}"/>
              </a:ext>
            </a:extLst>
          </p:cNvPr>
          <p:cNvSpPr txBox="1"/>
          <p:nvPr/>
        </p:nvSpPr>
        <p:spPr>
          <a:xfrm>
            <a:off x="198782" y="282805"/>
            <a:ext cx="11993217" cy="1362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339340" algn="l"/>
              </a:tabLst>
            </a:pPr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18.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</a:t>
            </a:r>
            <a:r>
              <a:rPr lang="en-IN" sz="2400" b="1" kern="100" dirty="0">
                <a:solidFill>
                  <a:schemeClr val="tx1"/>
                </a:solidFill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Investigate the relationship between the number of booking changes made by guests and their likelihood of cancelling a booking.</a:t>
            </a:r>
            <a:endParaRPr lang="en-IN" sz="2400" kern="100" dirty="0">
              <a:solidFill>
                <a:schemeClr val="tx1"/>
              </a:solidFill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2339340" algn="l"/>
              </a:tabLst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8238F-67D8-3FD9-31E7-3A2E20532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00" y="1645741"/>
            <a:ext cx="8086313" cy="449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40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FF1DC8-734C-4985-4858-8EAB8336E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20F60-05FE-FD06-E86D-94FC7F33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28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DAA25-4EC8-9135-3F66-CED94A35087F}"/>
              </a:ext>
            </a:extLst>
          </p:cNvPr>
          <p:cNvSpPr txBox="1"/>
          <p:nvPr/>
        </p:nvSpPr>
        <p:spPr>
          <a:xfrm>
            <a:off x="198782" y="282805"/>
            <a:ext cx="11993217" cy="1362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339340" algn="l"/>
              </a:tabLst>
            </a:pPr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19.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</a:t>
            </a:r>
            <a:r>
              <a:rPr lang="en-IN" sz="2400" b="1" kern="100" dirty="0">
                <a:solidFill>
                  <a:schemeClr val="tx1"/>
                </a:solidFill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Analyze room type preferences based on customer types (e.g., Transient, Group) and identify any patterns in room type selection.</a:t>
            </a:r>
            <a:endParaRPr lang="en-IN" sz="2400" kern="100" dirty="0">
              <a:solidFill>
                <a:schemeClr val="tx1"/>
              </a:solidFill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2339340" algn="l"/>
              </a:tabLst>
            </a:pP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37154-35CC-D31E-661B-9AD002389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63" y="1645741"/>
            <a:ext cx="8425898" cy="453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56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17331F-3C1E-C095-0D76-872B786B5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229FB-F6AD-3E2B-1D34-3167C3BE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29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540EA-105B-25C6-0695-010B1A678220}"/>
              </a:ext>
            </a:extLst>
          </p:cNvPr>
          <p:cNvSpPr txBox="1"/>
          <p:nvPr/>
        </p:nvSpPr>
        <p:spPr>
          <a:xfrm>
            <a:off x="198782" y="282805"/>
            <a:ext cx="11993217" cy="1362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20.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</a:t>
            </a:r>
            <a:r>
              <a:rPr lang="en-IN" sz="2400" b="1" kern="100" dirty="0">
                <a:solidFill>
                  <a:schemeClr val="tx1"/>
                </a:solidFill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Analyze whether guests who make multiple bookings tend to consistently request the same room type or if their preferences change over time.</a:t>
            </a:r>
            <a:endParaRPr lang="en-IN" sz="2400" kern="100" dirty="0">
              <a:solidFill>
                <a:schemeClr val="tx1"/>
              </a:solidFill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2339340" algn="l"/>
              </a:tabLst>
            </a:pP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54239-C3DC-9FE5-30FD-9C1036284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1" y="1645742"/>
            <a:ext cx="11072609" cy="368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50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F6C8EC-2A19-007A-D5FC-BB6B79071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1FD30-F1A4-CD62-7D25-8D5DD9AD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3</a:t>
            </a:fld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565A89-5C8B-F830-6BDC-8C2164B8BF06}"/>
              </a:ext>
            </a:extLst>
          </p:cNvPr>
          <p:cNvSpPr/>
          <p:nvPr/>
        </p:nvSpPr>
        <p:spPr>
          <a:xfrm>
            <a:off x="0" y="0"/>
            <a:ext cx="12192000" cy="876693"/>
          </a:xfrm>
          <a:prstGeom prst="rect">
            <a:avLst/>
          </a:prstGeom>
          <a:solidFill>
            <a:srgbClr val="ACBC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</a:rPr>
              <a:t>  Data Dictionary</a:t>
            </a:r>
            <a:endParaRPr lang="en-IN" sz="4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3A04E-EEA1-7FFC-6530-F8F7E6DB71FC}"/>
              </a:ext>
            </a:extLst>
          </p:cNvPr>
          <p:cNvSpPr txBox="1"/>
          <p:nvPr/>
        </p:nvSpPr>
        <p:spPr>
          <a:xfrm>
            <a:off x="207388" y="1028343"/>
            <a:ext cx="11896627" cy="583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u="sng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Table – booking_details</a:t>
            </a:r>
            <a:endParaRPr lang="en-IN" sz="1600" kern="100" dirty="0"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Fields: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hotel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the type of hotel (categorical),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        (categories: Resort Hotel, city Hotel)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is_canceled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Whether the booking was cancelled or not (binary),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         {Values: 1 (cancelled) 0(not cancelled)}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Lead_time 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The number of days between booking and arrival (numerical)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arrived_date_year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The year of arrival (numerical)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arrival_date_ month 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The month of arrival (Categorical),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        (Categories: January, February, ..., Dec.)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arrival_date_week_number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The week number of the arrival date (numerical)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arrival_date_day_of_month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The day of the month arrival (numerical)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Stay_in_weekend_nights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: 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The number of weekend nights (numerical)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Stay_in_week_nights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The number of weekdays nights (numerical)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country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The country of origin (categorical)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Booking_id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unique id of guest (numerical)</a:t>
            </a:r>
          </a:p>
        </p:txBody>
      </p:sp>
    </p:spTree>
    <p:extLst>
      <p:ext uri="{BB962C8B-B14F-4D97-AF65-F5344CB8AC3E}">
        <p14:creationId xmlns:p14="http://schemas.microsoft.com/office/powerpoint/2010/main" val="3613590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A8044F-558D-A3AB-9642-3DAC7352C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2A7A9-39FB-2960-CF6C-6A9844A82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30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3C102B-1130-AFF1-899B-A887305F99DA}"/>
              </a:ext>
            </a:extLst>
          </p:cNvPr>
          <p:cNvSpPr txBox="1"/>
          <p:nvPr/>
        </p:nvSpPr>
        <p:spPr>
          <a:xfrm>
            <a:off x="198782" y="282805"/>
            <a:ext cx="11993217" cy="1362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21.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</a:t>
            </a:r>
            <a:r>
              <a:rPr lang="en-IN" sz="2400" b="1" kern="100" dirty="0">
                <a:solidFill>
                  <a:schemeClr val="tx1"/>
                </a:solidFill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Provide an overview of reservation statuses over time, including the percentage of cancelled, checked out, and no show bookings.</a:t>
            </a:r>
            <a:endParaRPr lang="en-IN" sz="2400" kern="100" dirty="0">
              <a:solidFill>
                <a:schemeClr val="tx1"/>
              </a:solidFill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2339340" algn="l"/>
              </a:tabLst>
            </a:pP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71E40-4736-9FDF-B983-EB95E941B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77" y="1645742"/>
            <a:ext cx="8178379" cy="462584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347588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7A1842-8B71-AF63-38FF-1FFA531A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C5F65-C178-C624-17C1-39944544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31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050F8-D565-87D0-BFD5-810B208AC7A5}"/>
              </a:ext>
            </a:extLst>
          </p:cNvPr>
          <p:cNvSpPr txBox="1"/>
          <p:nvPr/>
        </p:nvSpPr>
        <p:spPr>
          <a:xfrm>
            <a:off x="198782" y="282805"/>
            <a:ext cx="11993217" cy="1362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22.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</a:t>
            </a:r>
            <a:r>
              <a:rPr lang="en-IN" sz="2400" b="1" kern="100" dirty="0">
                <a:solidFill>
                  <a:schemeClr val="tx1"/>
                </a:solidFill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Analyze trends in reservation status dates, such as the busiest checkout dates or patterns in cancellations by month.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2339340" algn="l"/>
              </a:tabLst>
            </a:pP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9D6E1-8294-7A90-37E8-563986263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53" y="1536411"/>
            <a:ext cx="8799360" cy="463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02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88475-FDC8-C264-96EA-2EAF88A8E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480BE-3C45-4B74-51E3-1BC02D02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32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49EDD-D7A4-6D91-DAB2-DAB0E78DC054}"/>
              </a:ext>
            </a:extLst>
          </p:cNvPr>
          <p:cNvSpPr txBox="1"/>
          <p:nvPr/>
        </p:nvSpPr>
        <p:spPr>
          <a:xfrm>
            <a:off x="198782" y="282805"/>
            <a:ext cx="11993217" cy="175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23.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</a:t>
            </a:r>
            <a:r>
              <a:rPr lang="en-IN" sz="2400" b="1" kern="100" dirty="0">
                <a:solidFill>
                  <a:schemeClr val="tx1"/>
                </a:solidFill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Visualize how reservation statuses vary across different customer types (e.g., Transient, Group) and identify if certain customer types are more likely to result in cancellations or no-show.</a:t>
            </a:r>
            <a:endParaRPr lang="en-IN" sz="2400" kern="100" dirty="0">
              <a:solidFill>
                <a:schemeClr val="tx1"/>
              </a:solidFill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2339340" algn="l"/>
              </a:tabLst>
            </a:pP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0303A-6E5E-E02E-A5AB-B1F78020A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73" y="1725379"/>
            <a:ext cx="7639879" cy="44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3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353418-D83B-3C89-4437-94D1BB328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E541A-70B1-36F0-59B0-A4882827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33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C350B-485A-E192-780C-C13A94986AE5}"/>
              </a:ext>
            </a:extLst>
          </p:cNvPr>
          <p:cNvSpPr txBox="1"/>
          <p:nvPr/>
        </p:nvSpPr>
        <p:spPr>
          <a:xfrm>
            <a:off x="198782" y="282805"/>
            <a:ext cx="11993217" cy="1362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u="sng" dirty="0">
                <a:solidFill>
                  <a:srgbClr val="24292E"/>
                </a:solidFill>
                <a:latin typeface="Goudy Old Style" panose="02020502050305020303" pitchFamily="18" charset="0"/>
                <a:cs typeface="Dubai Medium" panose="020B0603030403030204" pitchFamily="34" charset="-78"/>
              </a:rPr>
              <a:t>24.</a:t>
            </a:r>
            <a:r>
              <a:rPr lang="en-US" sz="2400" b="1" i="0" dirty="0">
                <a:solidFill>
                  <a:srgbClr val="24292E"/>
                </a:solidFill>
                <a:effectLst/>
                <a:latin typeface="Goudy Old Style" panose="02020502050305020303" pitchFamily="18" charset="0"/>
                <a:cs typeface="Dubai Medium" panose="020B0603030403030204" pitchFamily="34" charset="-78"/>
              </a:rPr>
              <a:t> </a:t>
            </a:r>
            <a:r>
              <a:rPr lang="en-IN" sz="2400" b="1" kern="100" dirty="0">
                <a:solidFill>
                  <a:schemeClr val="tx1"/>
                </a:solidFill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Explore the relationship between reservation statuses and Average Daily Rates (ADR) to determine if there are differences in ADR based on booking outcomes.</a:t>
            </a:r>
            <a:endParaRPr lang="en-IN" sz="2400" kern="100" dirty="0">
              <a:solidFill>
                <a:schemeClr val="tx1"/>
              </a:solidFill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2339340" algn="l"/>
              </a:tabLst>
            </a:pP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EA9F4-0A8A-8DB8-5B8C-1F7C74133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9" y="1645742"/>
            <a:ext cx="7918175" cy="453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70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A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32ABE3-701A-3FD8-8E9A-7441B9E03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5BD6F-A0A8-C856-B9A8-F8E59EB7D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27" y="568426"/>
            <a:ext cx="11904406" cy="59704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9600" b="1" dirty="0">
                <a:solidFill>
                  <a:srgbClr val="453F33"/>
                </a:solidFill>
                <a:effectLst>
                  <a:reflection blurRad="6350" stA="71000" endPos="36000" dir="5400000" sy="-100000" algn="bl" rotWithShape="0"/>
                </a:effectLst>
                <a:latin typeface="Goudy Old Style" panose="02020502050305020303" pitchFamily="18" charset="0"/>
              </a:rPr>
              <a:t>EDA</a:t>
            </a:r>
          </a:p>
          <a:p>
            <a:pPr marL="0" indent="0" algn="ctr">
              <a:buNone/>
            </a:pPr>
            <a:r>
              <a:rPr lang="en-IN" sz="9600" b="1" dirty="0">
                <a:solidFill>
                  <a:srgbClr val="453F33"/>
                </a:solidFill>
                <a:effectLst>
                  <a:reflection blurRad="6350" stA="71000" endPos="36000" dir="5400000" sy="-100000" algn="bl" rotWithShape="0"/>
                </a:effectLst>
                <a:latin typeface="Goudy Old Style" panose="02020502050305020303" pitchFamily="18" charset="0"/>
              </a:rPr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B627D-3549-BE89-C32C-CC367EA68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34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2642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A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282531-F2FD-7AB0-4A62-01FFE6CE5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2CF9B2-6806-2C9E-1E8D-9E717C058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64FD0-8F8C-35A6-6A72-F712D7461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35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0949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A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9EE0CB-E45E-053B-26CD-2AD9BEB22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95D45-C3CA-888F-F9CB-D28E193D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36</a:t>
            </a:fld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81C98-BC9C-3934-6CF8-404E55CCF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81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A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86F65C-BA78-EE88-497F-D7794C270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3B0B3-BE52-0E5D-C90A-6C1F10CE4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37</a:t>
            </a:fld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5D6E6-5B58-67E5-A3DB-8A11CBC94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93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A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DB2E9B-C2B1-AD7B-6EFD-EDFD94819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AB673-F0D1-F1DD-6497-4BF3294BA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38</a:t>
            </a:fld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05B220-A3BC-D7AB-E40F-6D2DF9192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12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A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044A4C-09CC-E2C6-7311-DFFB0849C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A99BF-9BC9-8DB0-85CA-DF7512CD5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39</a:t>
            </a:fld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BCE41E-8C08-8DE2-E3EE-FF21D6767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8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F63BE6-3E43-AFF5-3E43-4AF9A015B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D53D-CF48-79DD-D5AD-EAE74F2F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4</a:t>
            </a:fld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E9456-5509-CC6B-4D4B-AFA404F6DCE2}"/>
              </a:ext>
            </a:extLst>
          </p:cNvPr>
          <p:cNvSpPr txBox="1"/>
          <p:nvPr/>
        </p:nvSpPr>
        <p:spPr>
          <a:xfrm>
            <a:off x="147686" y="217637"/>
            <a:ext cx="11896627" cy="5833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u="sng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Table – guest_info</a:t>
            </a:r>
            <a:endParaRPr lang="en-IN" sz="1600" kern="100" dirty="0"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Fields: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adults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Number of adults (numerical)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children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Number of children (numerical)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babies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Num. of babies (numerical)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u="sng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Table – meal_and_stay_details</a:t>
            </a:r>
            <a:endParaRPr lang="en-IN" sz="1600" kern="100" dirty="0"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Fields: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meal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Type of meal booked (Categorical),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   (Categories: BB (Bed &amp; Breakfast), HB (Half Board), FB(Full Board),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      SC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Amasis MT Pro" panose="02040504050005020304" pitchFamily="18" charset="0"/>
              </a:rPr>
              <a:t> 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(self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Amasis MT Pro" panose="02040504050005020304" pitchFamily="18" charset="0"/>
              </a:rPr>
              <a:t> 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catering))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adr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Average Daily Rate (numerical)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required_car_Parking_spaces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No. of car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Amasis MT Pro" panose="02040504050005020304" pitchFamily="18" charset="0"/>
              </a:rPr>
              <a:t> 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parking Spaces required (numerical)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total_of_special_requests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Total no. Special request made by guest(numerical)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endParaRPr lang="en-IN" sz="1600" kern="100" dirty="0"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04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A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C8620-5133-5936-B720-BC0FE62DD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17C6-A109-0616-8E05-2B3F3C163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40</a:t>
            </a:fld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906E0-A33F-2AC2-F219-9B3C86309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53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A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AF5373-9560-56D6-7281-CB74619CE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E3DB2-C135-012E-3C64-DD890398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41</a:t>
            </a:fld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474538-2604-83F1-7D25-ED19EE238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3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A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C2F867-19D6-74AE-726E-961158A87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24F18-F338-1F6D-6C2B-0B7CB0E52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42</a:t>
            </a:fld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554BF-02E1-CACE-E624-CD5581394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15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A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CE04A-CAFE-6087-2B6E-EDB5206AC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6BF2B-09A2-4FCC-230A-F1ABE852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43</a:t>
            </a:fld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BFBFC-C906-8FAA-CB58-1C6490986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9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A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BA1FD0-09BF-8F40-BDCD-2AECAA137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5C43D-F0B4-E091-7CC1-133CD0083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44</a:t>
            </a:fld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42FF3-2139-C745-3AED-0083BA724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00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B4472-7DF7-52C4-6557-B2088FEB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45</a:t>
            </a:fld>
            <a:endParaRPr lang="en-IN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45B9D0C-8AA9-437B-9CA9-612717150A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3237404"/>
              </p:ext>
            </p:extLst>
          </p:nvPr>
        </p:nvGraphicFramePr>
        <p:xfrm>
          <a:off x="0" y="4515439"/>
          <a:ext cx="12192000" cy="2342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E5DB606-3874-4E05-8EA9-A28BDAA9F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60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40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A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3B8E99-8DD5-6FB8-B81F-01F01F96D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D6E58-5CA1-B055-C095-25FED3B8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46</a:t>
            </a:fld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9D08D-5FD8-EB1E-FC04-5CCFB5C0D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06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A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233C56-E81B-4433-CC93-E85EC237E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E2AD4-AB40-FCBB-9C0C-8919EF52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47</a:t>
            </a:fld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E47F3-DE53-BD92-9EFF-FB19287FB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09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A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9B2B65-8FBE-B16F-3056-E61ECF9B4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AFDEF-E61F-BC39-05BC-F855DD94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48</a:t>
            </a:fld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E1618-DCE7-E722-2AAA-9ACEBF9CD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28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A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5C69A-1773-08DB-40AF-709143ABE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B2673-5F4E-9E21-E82D-692ABDAB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49</a:t>
            </a:fld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CD859-F440-4CF3-A43C-17DC7722A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84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36D463-EDDD-070B-92DA-7812FDC92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7B700-916E-01D5-B4A7-F2AF6B970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5</a:t>
            </a:fld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720C8-9542-F82A-F524-63BA94EA743A}"/>
              </a:ext>
            </a:extLst>
          </p:cNvPr>
          <p:cNvSpPr txBox="1"/>
          <p:nvPr/>
        </p:nvSpPr>
        <p:spPr>
          <a:xfrm>
            <a:off x="147686" y="136525"/>
            <a:ext cx="11896627" cy="729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u="sng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Table – Booking_source_and_History</a:t>
            </a:r>
            <a:endParaRPr lang="en-IN" sz="1600" kern="100" dirty="0"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Fields: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country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The country of origin (categorical)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market segment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Market segment designation (categorical)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distribution_channel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Booking distribution channel (categorical)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is_repeated_guest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whether the guest is repeated guest (binary) ,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       {Values :  O (not), 1 (repeated guest) }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previous_cancellations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No. of  previous booking  cancellation by the guest (num)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Previous_booking_not_canceled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No. of previous booking not cancelled by the   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     guest (numerical)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deposit_type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Type of deposit made (categorical),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    (Categories: No deposit, Non-Refund, Refundable)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agent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ID of the booking agent (numerical)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Company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ID of the company booking (numerical)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days_in_waiting_list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Number of days the booking was on the waiting list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        (numerical)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customer_type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Type of customer (categorical)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    (categories: Transient, Transient_Party, contract, Group.)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endParaRPr lang="en-IN" sz="1600" kern="100" dirty="0"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1566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A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2CB206-414A-BD70-3AD8-37CBD5256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1D123-4D1C-D1BF-DCA3-CA0FEE88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50</a:t>
            </a:fld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8BB4B-0055-BE05-F3EB-DDB930120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331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A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9EF404-A09E-BA29-239F-4EC13B88D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68574-8712-7CB0-6E80-426382B2B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51</a:t>
            </a:fld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01692-B915-4F57-D68D-4B6A3EB0F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05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753FC-917D-1DEA-9BE1-D9F627EDA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52</a:t>
            </a:fld>
            <a:endParaRPr lang="en-IN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DEF8A3-2063-41A7-A69E-A0414F462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3542553"/>
              </p:ext>
            </p:extLst>
          </p:nvPr>
        </p:nvGraphicFramePr>
        <p:xfrm>
          <a:off x="0" y="4609706"/>
          <a:ext cx="12192000" cy="2203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F2D5800-3D8D-3DE6-B6F1-50F8B7E7C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49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35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A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0486FE-F240-FC4F-4EF9-1DFBF5026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FB318-CB3A-71F3-2601-82A7A2706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53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967E8-30D0-3558-13F2-0A971A7BB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03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A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29254F-FD8B-37BE-365C-1137B7830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850FF-D4F8-B7F2-D4A7-102F5ADA5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54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A8B95E-099F-C5F4-EEAB-9B1926304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309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A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66B7A-DF7D-CCDB-A0D0-512683F45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AFBC2-7136-FC8E-0DFD-ED7D61ED4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55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B4AF65-D9AF-6D15-B75F-B6C2F524A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745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A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D5F144-86D8-5B8B-D2E3-C0A275946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60D81-798F-073A-78A1-5B2E64647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56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F702D-53EF-A93E-38C6-D849940B3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09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A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038142-BA9F-7815-8696-CB44D546D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4DD7B-93BB-DC4C-D878-98D826FAC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57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B31B4-C53D-129D-4CA0-D39B55761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53FEE6-5E40-2252-F5C8-2CF226167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A19B2-F16C-22FD-DDB5-BEB483A3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58</a:t>
            </a:fld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D2FB81-7EDF-81FC-6C47-206D9B696148}"/>
              </a:ext>
            </a:extLst>
          </p:cNvPr>
          <p:cNvSpPr/>
          <p:nvPr/>
        </p:nvSpPr>
        <p:spPr>
          <a:xfrm>
            <a:off x="0" y="0"/>
            <a:ext cx="12192000" cy="876693"/>
          </a:xfrm>
          <a:prstGeom prst="rect">
            <a:avLst/>
          </a:prstGeom>
          <a:solidFill>
            <a:srgbClr val="ACBC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</a:rPr>
              <a:t>  Layout Of Dashboard</a:t>
            </a:r>
            <a:endParaRPr lang="en-IN" sz="4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6205C-0CEA-5A7F-335A-6D4BE6D9C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05" y="1001074"/>
            <a:ext cx="11739207" cy="569263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259868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6953B-78B5-CAAA-C86B-85D8B048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59</a:t>
            </a:fld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AB44B6-B9A6-B729-A837-CB358FD95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9" y="160874"/>
            <a:ext cx="5580000" cy="31631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6DD315-1D73-3B7D-2213-4EF79E58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814" y="3565126"/>
            <a:ext cx="5579272" cy="313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17310E-840A-25B2-62B2-92B500B5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87" y="160874"/>
            <a:ext cx="5571264" cy="313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56F186-17BD-DFBB-DC8B-7C01A3502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14" y="3533997"/>
            <a:ext cx="5580000" cy="31302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1485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323CFD-6E67-F46D-E381-87C76F9C8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F70DB-E5F3-EEA7-0F78-94D39F35A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6</a:t>
            </a:fld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2A1EF-5ED1-AC6D-837D-FCB4FA42E4F6}"/>
              </a:ext>
            </a:extLst>
          </p:cNvPr>
          <p:cNvSpPr txBox="1"/>
          <p:nvPr/>
        </p:nvSpPr>
        <p:spPr>
          <a:xfrm>
            <a:off x="147686" y="0"/>
            <a:ext cx="11896627" cy="583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u="sng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Table – Room_Details</a:t>
            </a:r>
            <a:endParaRPr lang="en-IN" sz="1600" kern="100" dirty="0"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Fields: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reserved_room_type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Type of room reserved (categorical)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assigned_room_type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Type of room assigned (categorical)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 booking_changes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Number of booking changes made by the guest (numerical)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u="sng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Table – Reservation_Status</a:t>
            </a:r>
            <a:endParaRPr lang="en-IN" sz="1600" kern="100" dirty="0"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Fields: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reservation_Status : 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Reservation Last Status (categorical), 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            (Categories: Cancelled, check-out, No-show)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reservation_status_date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Date at which the reservation Status was recorded (date time)  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endParaRPr lang="en-IN" sz="1600" kern="100" dirty="0"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2339340" algn="l"/>
              </a:tabLst>
            </a:pPr>
            <a:r>
              <a:rPr lang="en-IN" sz="1600" u="sng" kern="100" dirty="0"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Table – Country</a:t>
            </a:r>
            <a:endParaRPr lang="en-IN" sz="1600" kern="100" dirty="0"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Fields: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</a:t>
            </a:r>
            <a:r>
              <a:rPr lang="en-IN" sz="1600" b="1" i="1" kern="100" dirty="0"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country_code :  </a:t>
            </a:r>
            <a:r>
              <a:rPr lang="en-IN" sz="1600" kern="100" dirty="0"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code of country (numerical),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b="1" i="1" kern="100" dirty="0"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country_name :</a:t>
            </a:r>
            <a:r>
              <a:rPr lang="en-IN" sz="1600" kern="100" dirty="0"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Name of country (categorical)</a:t>
            </a:r>
            <a:endParaRPr lang="en-IN" sz="1600" kern="100" dirty="0"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6613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99B27-65F4-0E8A-21D8-A6A835096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60</a:t>
            </a:fld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F860B6E-D08F-3DB6-E8AD-F7DAEDEE9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139" y="3517910"/>
            <a:ext cx="5580000" cy="31533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CAE0C5-3934-89EC-14BD-22CE3407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67" y="208091"/>
            <a:ext cx="5567999" cy="313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2D5E5E-7896-79D9-132B-4E7CBF1B4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5" y="208091"/>
            <a:ext cx="5580000" cy="31413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78522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5CFAB0-632D-A49A-57A7-3AB2D948E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355CA-747B-DD85-2C02-E17ED928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61</a:t>
            </a:fld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400833-88EE-3D8E-39E0-4A2530212A61}"/>
              </a:ext>
            </a:extLst>
          </p:cNvPr>
          <p:cNvSpPr/>
          <p:nvPr/>
        </p:nvSpPr>
        <p:spPr>
          <a:xfrm>
            <a:off x="0" y="0"/>
            <a:ext cx="12192000" cy="876693"/>
          </a:xfrm>
          <a:prstGeom prst="rect">
            <a:avLst/>
          </a:prstGeom>
          <a:solidFill>
            <a:srgbClr val="ACBC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</a:rPr>
              <a:t>  Conclusion</a:t>
            </a:r>
            <a:endParaRPr lang="en-IN" sz="4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C8DC16-F62A-91C9-29B0-1E970B2AB70A}"/>
              </a:ext>
            </a:extLst>
          </p:cNvPr>
          <p:cNvSpPr txBox="1"/>
          <p:nvPr/>
        </p:nvSpPr>
        <p:spPr>
          <a:xfrm>
            <a:off x="0" y="1028343"/>
            <a:ext cx="12192000" cy="526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udy Old Style" panose="02020502050305020303" pitchFamily="18" charset="0"/>
              </a:rPr>
              <a:t>This analysis provided key insights into </a:t>
            </a:r>
            <a:r>
              <a:rPr lang="en-US" sz="2400" i="1" dirty="0">
                <a:latin typeface="Goudy Old Style" panose="02020502050305020303" pitchFamily="18" charset="0"/>
              </a:rPr>
              <a:t>booking trends</a:t>
            </a:r>
            <a:r>
              <a:rPr lang="en-US" sz="2400" dirty="0">
                <a:latin typeface="Goudy Old Style" panose="02020502050305020303" pitchFamily="18" charset="0"/>
              </a:rPr>
              <a:t>, </a:t>
            </a:r>
            <a:r>
              <a:rPr lang="en-US" sz="2400" i="1" dirty="0">
                <a:latin typeface="Goudy Old Style" panose="02020502050305020303" pitchFamily="18" charset="0"/>
              </a:rPr>
              <a:t>guest preferences</a:t>
            </a:r>
            <a:r>
              <a:rPr lang="en-US" sz="2400" dirty="0">
                <a:latin typeface="Goudy Old Style" panose="02020502050305020303" pitchFamily="18" charset="0"/>
              </a:rPr>
              <a:t>, </a:t>
            </a:r>
            <a:r>
              <a:rPr lang="en-US" sz="2400" i="1" dirty="0">
                <a:latin typeface="Goudy Old Style" panose="02020502050305020303" pitchFamily="18" charset="0"/>
              </a:rPr>
              <a:t>revenue patterns</a:t>
            </a:r>
            <a:r>
              <a:rPr lang="en-US" sz="2400" dirty="0">
                <a:latin typeface="Goudy Old Style" panose="02020502050305020303" pitchFamily="18" charset="0"/>
              </a:rPr>
              <a:t> and </a:t>
            </a:r>
            <a:r>
              <a:rPr lang="en-IN" sz="2400" i="1" dirty="0">
                <a:latin typeface="Goudy Old Style" panose="02020502050305020303" pitchFamily="18" charset="0"/>
              </a:rPr>
              <a:t>operational challenges</a:t>
            </a:r>
            <a:r>
              <a:rPr lang="en-US" sz="2400" dirty="0">
                <a:latin typeface="Goudy Old Style" panose="02020502050305020303" pitchFamily="18" charset="0"/>
              </a:rPr>
              <a:t>. </a:t>
            </a:r>
          </a:p>
          <a:p>
            <a:r>
              <a:rPr lang="en-US" sz="2400" i="1" dirty="0">
                <a:latin typeface="Goudy Old Style" panose="02020502050305020303" pitchFamily="18" charset="0"/>
              </a:rPr>
              <a:t>Monsoon and Summer </a:t>
            </a:r>
            <a:r>
              <a:rPr lang="en-US" sz="2400" dirty="0">
                <a:latin typeface="Goudy Old Style" panose="02020502050305020303" pitchFamily="18" charset="0"/>
              </a:rPr>
              <a:t>seasons saw the highest bookings, while Winter had the lowest, suggesting opportunities for seasonal marketing.</a:t>
            </a:r>
          </a:p>
          <a:p>
            <a:r>
              <a:rPr lang="en-US" sz="2400" dirty="0">
                <a:latin typeface="Goudy Old Style" panose="02020502050305020303" pitchFamily="18" charset="0"/>
              </a:rPr>
              <a:t>The </a:t>
            </a:r>
            <a:r>
              <a:rPr lang="en-US" sz="2400" i="1" dirty="0">
                <a:latin typeface="Goudy Old Style" panose="02020502050305020303" pitchFamily="18" charset="0"/>
              </a:rPr>
              <a:t>BB (Bed &amp; Breakfast) </a:t>
            </a:r>
            <a:r>
              <a:rPr lang="en-US" sz="2400" dirty="0">
                <a:latin typeface="Goudy Old Style" panose="02020502050305020303" pitchFamily="18" charset="0"/>
              </a:rPr>
              <a:t>meal plan and </a:t>
            </a:r>
            <a:r>
              <a:rPr lang="en-US" sz="2400" i="1" dirty="0">
                <a:latin typeface="Goudy Old Style" panose="02020502050305020303" pitchFamily="18" charset="0"/>
              </a:rPr>
              <a:t>Room Type A </a:t>
            </a:r>
            <a:r>
              <a:rPr lang="en-US" sz="2400" dirty="0">
                <a:latin typeface="Goudy Old Style" panose="02020502050305020303" pitchFamily="18" charset="0"/>
              </a:rPr>
              <a:t>were most preferred, especially for longer stays. Guests making frequent booking changes were more likely to cancel, indicating a need for better follow-up.</a:t>
            </a:r>
          </a:p>
          <a:p>
            <a:r>
              <a:rPr lang="en-US" sz="2400" i="1" dirty="0">
                <a:latin typeface="Goudy Old Style" panose="02020502050305020303" pitchFamily="18" charset="0"/>
              </a:rPr>
              <a:t>TA/TO channels </a:t>
            </a:r>
            <a:r>
              <a:rPr lang="en-US" sz="2400" dirty="0">
                <a:latin typeface="Goudy Old Style" panose="02020502050305020303" pitchFamily="18" charset="0"/>
              </a:rPr>
              <a:t>brought the most bookings but had high cancellations. Direct and Corporate bookings were more stable and reliable. </a:t>
            </a:r>
          </a:p>
          <a:p>
            <a:r>
              <a:rPr lang="en-US" sz="2400" dirty="0">
                <a:latin typeface="Goudy Old Style" panose="02020502050305020303" pitchFamily="18" charset="0"/>
              </a:rPr>
              <a:t>The ₹50–100 ADR range was the most profitable, with high bookings and special requests.</a:t>
            </a:r>
          </a:p>
          <a:p>
            <a:r>
              <a:rPr lang="en-US" sz="2400" i="1" dirty="0">
                <a:latin typeface="Goudy Old Style" panose="02020502050305020303" pitchFamily="18" charset="0"/>
              </a:rPr>
              <a:t>City Hotels</a:t>
            </a:r>
            <a:r>
              <a:rPr lang="en-US" sz="2400" dirty="0">
                <a:latin typeface="Goudy Old Style" panose="02020502050305020303" pitchFamily="18" charset="0"/>
              </a:rPr>
              <a:t> attracted short-stay business travelers, while </a:t>
            </a:r>
            <a:r>
              <a:rPr lang="en-US" sz="2400" i="1" dirty="0">
                <a:latin typeface="Goudy Old Style" panose="02020502050305020303" pitchFamily="18" charset="0"/>
              </a:rPr>
              <a:t>Resort Hotels </a:t>
            </a:r>
            <a:r>
              <a:rPr lang="en-US" sz="2400" dirty="0">
                <a:latin typeface="Goudy Old Style" panose="02020502050305020303" pitchFamily="18" charset="0"/>
              </a:rPr>
              <a:t>saw longer stays and better guest retention. </a:t>
            </a:r>
          </a:p>
          <a:p>
            <a:r>
              <a:rPr lang="en-US" sz="2400" dirty="0">
                <a:latin typeface="Goudy Old Style" panose="02020502050305020303" pitchFamily="18" charset="0"/>
              </a:rPr>
              <a:t>These findings support data-driven strategies to improve guest satisfaction and boost hotel revenue.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endParaRPr lang="en-IN" sz="2400" kern="100" dirty="0"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720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AF586E-A4D0-FFB3-E900-F89084A22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42BC6-93E0-90EB-CB4D-FFCF95157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62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02781-1939-0932-40CB-6E846C49A4D8}"/>
              </a:ext>
            </a:extLst>
          </p:cNvPr>
          <p:cNvSpPr txBox="1"/>
          <p:nvPr/>
        </p:nvSpPr>
        <p:spPr>
          <a:xfrm>
            <a:off x="2676634" y="1649896"/>
            <a:ext cx="6838732" cy="264687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IN" sz="16600" b="1" dirty="0">
                <a:ln/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03184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B166CE-D4FF-2BF8-0F6B-C89131B0B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F9848-09B5-31C7-96A1-27632EFD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7</a:t>
            </a:fld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B7315-B1E5-949E-FE94-9958FE508735}"/>
              </a:ext>
            </a:extLst>
          </p:cNvPr>
          <p:cNvSpPr txBox="1"/>
          <p:nvPr/>
        </p:nvSpPr>
        <p:spPr>
          <a:xfrm>
            <a:off x="213674" y="320511"/>
            <a:ext cx="11896627" cy="5101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u="sng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Table – </a:t>
            </a:r>
            <a:r>
              <a:rPr lang="en-IN" sz="1600" u="sng" kern="100" dirty="0"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Distribution_Channel</a:t>
            </a:r>
            <a:endParaRPr lang="en-IN" sz="1600" kern="100" dirty="0"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Fields: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 </a:t>
            </a:r>
            <a:r>
              <a:rPr lang="en-IN" sz="1600" b="1" i="1" kern="100" dirty="0"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distribution_channel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Distribution Channel name (categorical)</a:t>
            </a:r>
            <a:r>
              <a:rPr lang="en-IN" sz="1600" kern="100" dirty="0"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(e.g. Online, Direct, Corporate) </a:t>
            </a:r>
            <a:endParaRPr lang="en-IN" sz="1600" kern="100" dirty="0"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 </a:t>
            </a:r>
            <a:r>
              <a:rPr lang="en-IN" sz="1600" b="1" i="1" kern="100" dirty="0"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distribution_channel_id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corresponding distribution channel id (numerical)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u="sng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Table – </a:t>
            </a:r>
            <a:r>
              <a:rPr lang="en-IN" sz="1600" u="sng" kern="100" dirty="0"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Market Segment</a:t>
            </a:r>
            <a:endParaRPr lang="en-IN" sz="1600" kern="100" dirty="0"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Fields: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600" b="1" i="1" kern="100" dirty="0"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market_segment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: 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Market segment name (categorical), 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            (Categories: </a:t>
            </a:r>
            <a:r>
              <a:rPr lang="en-IN" sz="1600" kern="100" dirty="0"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Direct, corporate, groups etc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 </a:t>
            </a:r>
            <a:r>
              <a:rPr lang="en-IN" sz="1600" b="1" i="1" kern="100" dirty="0"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market_segment_id</a:t>
            </a:r>
            <a:r>
              <a:rPr lang="en-IN" sz="1600" b="1" i="1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:</a:t>
            </a: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Market segment id (numerical)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effectLst/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2339340" algn="l"/>
              </a:tabLst>
            </a:pPr>
            <a:r>
              <a:rPr lang="en-IN" sz="1600" u="sng" kern="100" dirty="0"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Table – Peak Month Summary</a:t>
            </a:r>
            <a:endParaRPr lang="en-IN" sz="1600" kern="100" dirty="0"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Fields: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339340" algn="l"/>
              </a:tabLst>
            </a:pPr>
            <a:r>
              <a:rPr lang="en-IN" sz="1600" kern="100" dirty="0"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  </a:t>
            </a:r>
            <a:r>
              <a:rPr lang="en-IN" sz="1600" b="1" i="1" kern="100" dirty="0">
                <a:latin typeface="Goudy Old Style" panose="0202050205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arrival_date_month , Total_Bookings, Confirmed_Booking, Canceled_Booking</a:t>
            </a:r>
            <a:endParaRPr lang="en-IN" sz="1600" kern="100" dirty="0">
              <a:effectLst/>
              <a:latin typeface="Goudy Old Style" panose="0202050205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399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BC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706B8-3BF6-39F6-7277-6C4A30E8D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27" y="568426"/>
            <a:ext cx="11904406" cy="59704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9600" b="1" dirty="0">
                <a:solidFill>
                  <a:srgbClr val="3B4F4F"/>
                </a:solidFill>
                <a:effectLst>
                  <a:reflection blurRad="6350" stA="71000" endPos="36000" dir="5400000" sy="-100000" algn="bl" rotWithShape="0"/>
                </a:effectLst>
                <a:latin typeface="Goudy Old Style" panose="02020502050305020303" pitchFamily="18" charset="0"/>
              </a:rPr>
              <a:t>POWER </a:t>
            </a:r>
          </a:p>
          <a:p>
            <a:pPr marL="0" indent="0" algn="ctr">
              <a:buNone/>
            </a:pPr>
            <a:r>
              <a:rPr lang="en-IN" sz="9600" b="1" dirty="0">
                <a:solidFill>
                  <a:srgbClr val="3B4F4F"/>
                </a:solidFill>
                <a:effectLst>
                  <a:reflection blurRad="6350" stA="71000" endPos="36000" dir="5400000" sy="-100000" algn="bl" rotWithShape="0"/>
                </a:effectLst>
                <a:latin typeface="Goudy Old Style" panose="02020502050305020303" pitchFamily="18" charset="0"/>
              </a:rPr>
              <a:t>BI</a:t>
            </a:r>
          </a:p>
          <a:p>
            <a:pPr marL="0" indent="0" algn="ctr">
              <a:buNone/>
            </a:pPr>
            <a:r>
              <a:rPr lang="en-IN" sz="9600" b="1" dirty="0">
                <a:solidFill>
                  <a:srgbClr val="3B4F4F"/>
                </a:solidFill>
                <a:effectLst>
                  <a:reflection blurRad="6350" stA="71000" endPos="36000" dir="5400000" sy="-100000" algn="bl" rotWithShape="0"/>
                </a:effectLst>
                <a:latin typeface="Goudy Old Style" panose="02020502050305020303" pitchFamily="18" charset="0"/>
              </a:rPr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5A3F1-AA19-D7F5-9C85-D702249D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8757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BC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C2587-FEF8-AA67-A822-E80F6A0F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D913-FE06-4C88-BE44-39410379D96D}" type="slidenum">
              <a:rPr lang="en-IN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9</a:t>
            </a:fld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7C7AD1-EF94-6B59-7492-F44A7BFF3A17}"/>
              </a:ext>
            </a:extLst>
          </p:cNvPr>
          <p:cNvSpPr txBox="1"/>
          <p:nvPr/>
        </p:nvSpPr>
        <p:spPr>
          <a:xfrm>
            <a:off x="0" y="6829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</a:rPr>
              <a:t>   ER Diagram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52042B-47D1-4D63-39F7-2041257B3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1" y="980388"/>
            <a:ext cx="11481848" cy="537596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0441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35226</TotalTime>
  <Words>1810</Words>
  <Application>Microsoft Office PowerPoint</Application>
  <PresentationFormat>Widescreen</PresentationFormat>
  <Paragraphs>196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Arabic Typesetting</vt:lpstr>
      <vt:lpstr>Arial</vt:lpstr>
      <vt:lpstr>Calibri</vt:lpstr>
      <vt:lpstr>Calibri Light</vt:lpstr>
      <vt:lpstr>Goudy Old Style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Sujata Raj</dc:creator>
  <cp:lastModifiedBy>Sujata Raj</cp:lastModifiedBy>
  <cp:revision>17</cp:revision>
  <dcterms:created xsi:type="dcterms:W3CDTF">2024-12-28T02:21:12Z</dcterms:created>
  <dcterms:modified xsi:type="dcterms:W3CDTF">2025-06-15T01:22:58Z</dcterms:modified>
</cp:coreProperties>
</file>